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SB AggroOTF Bold" panose="020B0600000101010101" charset="-127"/>
      <p:regular r:id="rId23"/>
    </p:embeddedFont>
    <p:embeddedFont>
      <p:font typeface="SB AggroOTF Light" panose="020B0600000101010101" charset="-127"/>
      <p:regular r:id="rId24"/>
    </p:embeddedFont>
    <p:embeddedFont>
      <p:font typeface="SB AggroOTF Medium" panose="020B0600000101010101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hunkFive-Roman" panose="00000500000000000000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4.png"/><Relationship Id="rId7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8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9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0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36600"/>
            <a:ext cx="171450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500" y="7023100"/>
            <a:ext cx="19431000" cy="543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0" y="4597400"/>
            <a:ext cx="6985000" cy="467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3302000"/>
            <a:ext cx="12446000" cy="6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16000" y="8407400"/>
            <a:ext cx="35687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SB AggroOTF Light"/>
              </a:rPr>
              <a:t>20211701 </a:t>
            </a: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강민지</a:t>
            </a:r>
          </a:p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SB AggroOTF Light"/>
              </a:rPr>
              <a:t>20220527 </a:t>
            </a: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김다은</a:t>
            </a:r>
          </a:p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SB AggroOTF Light"/>
              </a:rPr>
              <a:t>20230523 </a:t>
            </a: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김난영</a:t>
            </a:r>
          </a:p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SB AggroOTF Light"/>
              </a:rPr>
              <a:t>20240029 </a:t>
            </a: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김나연</a:t>
            </a:r>
          </a:p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SB AggroOTF Light"/>
              </a:rPr>
              <a:t>20240432 </a:t>
            </a: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김도율</a:t>
            </a:r>
          </a:p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SB AggroOTF Light"/>
              </a:rPr>
              <a:t>20240441 </a:t>
            </a:r>
            <a:r>
              <a:rPr lang="ko-KR" sz="1800" b="0" i="0" u="none" strike="noStrike">
                <a:solidFill>
                  <a:srgbClr val="FFFFFF"/>
                </a:solidFill>
                <a:ea typeface="SB AggroOTF Light"/>
              </a:rPr>
              <a:t>바타르새항할리옹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2100" y="1016000"/>
            <a:ext cx="3009900" cy="558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338300" y="1117600"/>
            <a:ext cx="2857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100">
                <a:solidFill>
                  <a:srgbClr val="FFFFFF"/>
                </a:solidFill>
                <a:ea typeface="SB AggroOTF Medium"/>
              </a:rPr>
              <a:t>마케팅</a:t>
            </a:r>
            <a:r>
              <a:rPr lang="en-US" sz="2000" b="0" i="0" u="none" strike="noStrike" spc="100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000" b="0" i="0" u="none" strike="noStrike" spc="100">
                <a:solidFill>
                  <a:srgbClr val="FFFFFF"/>
                </a:solidFill>
                <a:ea typeface="SB AggroOTF Medium"/>
              </a:rPr>
              <a:t>커뮤니케이션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4500" y="1816100"/>
            <a:ext cx="148463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400">
                <a:solidFill>
                  <a:srgbClr val="CD0023"/>
                </a:solidFill>
                <a:ea typeface="SB AggroOTF Bold"/>
              </a:rPr>
              <a:t>도미노</a:t>
            </a:r>
            <a:r>
              <a:rPr lang="en-US" sz="9000" b="0" i="0" u="none" strike="noStrike" spc="4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400">
                <a:solidFill>
                  <a:srgbClr val="CD0023"/>
                </a:solidFill>
                <a:ea typeface="SB AggroOTF Bold"/>
              </a:rPr>
              <a:t>피자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36600"/>
            <a:ext cx="166243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74900"/>
            <a:ext cx="16484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97100" y="7493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시장분석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_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소비자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불만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93700"/>
            <a:ext cx="1638300" cy="163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304800"/>
            <a:ext cx="1638300" cy="1638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2900" y="6731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700" y="3670300"/>
            <a:ext cx="8496300" cy="490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가격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가치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문제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가격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낮은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만족도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할인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프로모션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없이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정가로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구매하는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경우를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비효율적이라고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판단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‘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마트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’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냉동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기술이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발전하며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저렴한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대안으로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  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소비자의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선택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이동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맛과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품질의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일관성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부족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각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지점마다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다른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맛에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일관성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부족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비판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광고와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다른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비주얼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비판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과거에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맛과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퀄리티가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떨어졌다는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의견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다수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=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브랜드의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레시피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변경이나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비용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절감을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위한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재료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선택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문제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44000" y="3670300"/>
            <a:ext cx="8140700" cy="581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마케팅과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브랜딩의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부정적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인식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“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”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이라는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이미지에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실제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제품이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고급스럽지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않다는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비판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새로운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메뉴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대신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기존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메뉴의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단순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변형에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그치는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점에서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혁신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부족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높은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가격을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정당화할만한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차별화된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포인트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부족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옵션의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부상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소비자들은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먹는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대신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이탈리안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레스토랑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저가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브랜드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냉동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등의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대안으로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전환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저가형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브랜드의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맛과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가성비가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만족스럽다는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의견</a:t>
            </a: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추가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비용과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서비스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문제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배달비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상승으로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인해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총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비용이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비싸짐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36600"/>
            <a:ext cx="166243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74900"/>
            <a:ext cx="16484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97100" y="7493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시장분석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_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소비자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불만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93700"/>
            <a:ext cx="1638300" cy="163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304800"/>
            <a:ext cx="1638300" cy="1638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2900" y="6731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700" y="3670300"/>
            <a:ext cx="8496300" cy="490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가격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가치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문제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가격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낮은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만족도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할인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프로모션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없이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정가로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구매하는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경우를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비효율적이라고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판단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‘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마트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’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냉동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기술이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발전하며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저렴한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대안으로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  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소비자의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선택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이동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맛과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품질의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일관성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부족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각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지점마다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다른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맛에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일관성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부족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비판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광고와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다른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비주얼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비판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과거에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맛과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퀄리티가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떨어졌다는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의견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다수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▷ =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브랜드의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레시피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변경이나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비용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절감을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위한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재료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선택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문제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44000" y="3670300"/>
            <a:ext cx="8140700" cy="581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마케팅과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브랜딩의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부정적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인식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“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”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이라는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이미지에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실제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제품이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고급스럽지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않다는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비판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새로운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메뉴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대신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기존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메뉴의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단순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변형에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그치는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점에서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혁신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부족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높은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가격을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정당화할만한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차별화된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포인트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부족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옵션의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부상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소비자들은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먹는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대신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이탈리안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레스토랑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저가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브랜드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냉동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등의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대안으로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전환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저가형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브랜드의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맛과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가성비가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만족스럽다는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의견</a:t>
            </a: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추가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비용과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서비스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문제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ea typeface="SB AggroOTF Light"/>
              </a:rPr>
              <a:t>▷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배달비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상승으로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인해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피자의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총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비용이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더</a:t>
            </a:r>
            <a:r>
              <a:rPr lang="en-US" sz="20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SB AggroOTF Light"/>
              </a:rPr>
              <a:t>비싸짐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  <a:p>
            <a:pPr lvl="1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SB AggroOTF Light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91000"/>
          </a:blip>
          <a:stretch>
            <a:fillRect/>
          </a:stretch>
        </p:blipFill>
        <p:spPr>
          <a:xfrm>
            <a:off x="3175000" y="3924300"/>
            <a:ext cx="11734800" cy="3606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375400" y="4216400"/>
            <a:ext cx="51054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D62B00"/>
                </a:solidFill>
                <a:ea typeface="SB AggroOTF Medium"/>
              </a:rPr>
              <a:t>소비자</a:t>
            </a:r>
            <a:r>
              <a:rPr lang="en-US" sz="4000" b="0" i="0" u="none" strike="noStrike">
                <a:solidFill>
                  <a:srgbClr val="D62B00"/>
                </a:solidFill>
                <a:latin typeface="SB AggroOTF Medium"/>
              </a:rPr>
              <a:t> </a:t>
            </a:r>
            <a:r>
              <a:rPr lang="ko-KR" sz="4000" b="0" i="0" u="none" strike="noStrike">
                <a:solidFill>
                  <a:srgbClr val="D62B00"/>
                </a:solidFill>
                <a:ea typeface="SB AggroOTF Medium"/>
              </a:rPr>
              <a:t>불만</a:t>
            </a:r>
            <a:r>
              <a:rPr lang="en-US" sz="4000" b="0" i="0" u="none" strike="noStrike">
                <a:solidFill>
                  <a:srgbClr val="D62B00"/>
                </a:solidFill>
                <a:latin typeface="SB AggroOTF Medium"/>
              </a:rPr>
              <a:t> </a:t>
            </a:r>
            <a:r>
              <a:rPr lang="ko-KR" sz="4000" b="0" i="0" u="none" strike="noStrike">
                <a:solidFill>
                  <a:srgbClr val="D62B00"/>
                </a:solidFill>
                <a:ea typeface="SB AggroOTF Medium"/>
              </a:rPr>
              <a:t>핵심</a:t>
            </a:r>
            <a:r>
              <a:rPr lang="en-US" sz="4000" b="0" i="0" u="none" strike="noStrike">
                <a:solidFill>
                  <a:srgbClr val="D62B00"/>
                </a:solidFill>
                <a:latin typeface="SB AggroOTF Medium"/>
              </a:rPr>
              <a:t> </a:t>
            </a:r>
            <a:r>
              <a:rPr lang="ko-KR" sz="4000" b="0" i="0" u="none" strike="noStrike">
                <a:solidFill>
                  <a:srgbClr val="D62B00"/>
                </a:solidFill>
                <a:ea typeface="SB AggroOTF Medium"/>
              </a:rPr>
              <a:t>정리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92500" y="5156200"/>
            <a:ext cx="11353800" cy="181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SB AggroOTF Light"/>
              </a:rPr>
              <a:t>가격</a:t>
            </a:r>
            <a:r>
              <a:rPr lang="en-US" sz="2400" b="1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B AggroOTF Light"/>
              </a:rPr>
              <a:t>대비</a:t>
            </a:r>
            <a:r>
              <a:rPr lang="en-US" sz="2400" b="1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B AggroOTF Light"/>
              </a:rPr>
              <a:t>낮은</a:t>
            </a:r>
            <a:r>
              <a:rPr lang="en-US" sz="2400" b="1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B AggroOTF Light"/>
              </a:rPr>
              <a:t>만족감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고가격에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비해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맛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품질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소비자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경험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뒤쳐짐</a:t>
            </a:r>
          </a:p>
          <a:p>
            <a:pPr lvl="0" algn="l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SB AggroOTF Light"/>
              </a:rPr>
              <a:t>대체</a:t>
            </a:r>
            <a:r>
              <a:rPr lang="en-US" sz="2400" b="1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B AggroOTF Light"/>
              </a:rPr>
              <a:t>옵션의</a:t>
            </a:r>
            <a:r>
              <a:rPr lang="en-US" sz="2400" b="1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B AggroOTF Light"/>
              </a:rPr>
              <a:t>매력</a:t>
            </a:r>
            <a:r>
              <a:rPr lang="en-US" sz="2400" b="1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B AggroOTF Light"/>
              </a:rPr>
              <a:t>증가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냉동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이탈리안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레스토랑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저가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브랜드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등으로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소비자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이탈</a:t>
            </a:r>
          </a:p>
          <a:p>
            <a:pPr lvl="0" algn="l">
              <a:lnSpc>
                <a:spcPct val="124499"/>
              </a:lnSpc>
            </a:pPr>
            <a:r>
              <a:rPr lang="ko-KR" sz="2400" b="1" i="0" u="none" strike="noStrike">
                <a:solidFill>
                  <a:srgbClr val="000000"/>
                </a:solidFill>
                <a:ea typeface="SB AggroOTF Light"/>
              </a:rPr>
              <a:t>브랜드</a:t>
            </a:r>
            <a:r>
              <a:rPr lang="en-US" sz="2400" b="1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B AggroOTF Light"/>
              </a:rPr>
              <a:t>혁신</a:t>
            </a:r>
            <a:r>
              <a:rPr lang="en-US" sz="2400" b="1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1" i="0" u="none" strike="noStrike">
                <a:solidFill>
                  <a:srgbClr val="000000"/>
                </a:solidFill>
                <a:ea typeface="SB AggroOTF Light"/>
              </a:rPr>
              <a:t>부재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기존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메뉴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반복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차별화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부족으로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인한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젊은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세대나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새로운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고객층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유입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24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7432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10100" y="6273800"/>
            <a:ext cx="6934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500" y="8191500"/>
            <a:ext cx="6489700" cy="648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2895600"/>
            <a:ext cx="6934200" cy="647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331200" y="3759200"/>
            <a:ext cx="9182100" cy="441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소비자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의견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경청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/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소통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기반의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신뢰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구축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마케팅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실패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후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정교한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전략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수립이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중요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충성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고객층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관계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심화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전략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효과적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디지털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마케팅의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가치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확인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고객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경험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제공으로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브랜드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이미지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형성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글로벌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브랜드의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정체성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유지와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지역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맞춤화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전략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동시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고려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필요</a:t>
            </a:r>
          </a:p>
          <a:p>
            <a:pPr lvl="1" algn="l">
              <a:lnSpc>
                <a:spcPct val="166000"/>
              </a:lnSpc>
            </a:pPr>
            <a:endParaRPr lang="ko-KR" sz="2600" b="0" i="0" u="none" strike="noStrike">
              <a:solidFill>
                <a:srgbClr val="000000"/>
              </a:solidFill>
              <a:ea typeface="SB AggroOTF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19300" y="977900"/>
            <a:ext cx="150495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400" b="0" i="0" u="none" strike="noStrike" spc="-200">
                <a:solidFill>
                  <a:srgbClr val="CD0023"/>
                </a:solidFill>
                <a:ea typeface="SB AggroOTF Bold"/>
              </a:rPr>
              <a:t>도미노</a:t>
            </a:r>
            <a:r>
              <a:rPr lang="en-US" sz="84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8400" b="0" i="0" u="none" strike="noStrike" spc="-200">
                <a:solidFill>
                  <a:srgbClr val="CD0023"/>
                </a:solidFill>
                <a:ea typeface="SB AggroOTF Bold"/>
              </a:rPr>
              <a:t>피자</a:t>
            </a:r>
            <a:r>
              <a:rPr lang="en-US" sz="84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8400" b="0" i="0" u="none" strike="noStrike" spc="-200">
                <a:solidFill>
                  <a:srgbClr val="CD0023"/>
                </a:solidFill>
                <a:ea typeface="SB AggroOTF Bold"/>
              </a:rPr>
              <a:t>마케팅</a:t>
            </a:r>
            <a:r>
              <a:rPr lang="en-US" sz="84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8400" b="0" i="0" u="none" strike="noStrike" spc="-200">
                <a:solidFill>
                  <a:srgbClr val="CD0023"/>
                </a:solidFill>
                <a:ea typeface="SB AggroOTF Bold"/>
              </a:rPr>
              <a:t>사례</a:t>
            </a:r>
            <a:r>
              <a:rPr lang="en-US" sz="8400" b="0" i="0" u="none" strike="noStrike" spc="-200">
                <a:solidFill>
                  <a:srgbClr val="CD0023"/>
                </a:solidFill>
                <a:latin typeface="SB AggroOTF Bold"/>
              </a:rPr>
              <a:t>_</a:t>
            </a:r>
            <a:r>
              <a:rPr lang="ko-KR" sz="8400" b="0" i="0" u="none" strike="noStrike" spc="-200">
                <a:solidFill>
                  <a:srgbClr val="CD0023"/>
                </a:solidFill>
                <a:ea typeface="SB AggroOTF Bold"/>
              </a:rPr>
              <a:t>시사점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2700" y="9474200"/>
            <a:ext cx="5143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SB AggroOTF Light"/>
              </a:rPr>
              <a:t>https://www.topdaily.kr/articles/89438</a:t>
            </a:r>
          </a:p>
          <a:p>
            <a:pPr lvl="0" algn="ctr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SB AggroOTF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36600"/>
            <a:ext cx="166243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74900"/>
            <a:ext cx="16484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30800" y="6159500"/>
            <a:ext cx="7594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6121400"/>
            <a:ext cx="164846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00300" y="901700"/>
            <a:ext cx="134239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400" b="0" i="0" u="none" strike="noStrike" spc="-200">
                <a:solidFill>
                  <a:srgbClr val="CD0023"/>
                </a:solidFill>
                <a:ea typeface="SB AggroOTF Bold"/>
              </a:rPr>
              <a:t>마케팅</a:t>
            </a:r>
            <a:r>
              <a:rPr lang="en-US" sz="84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8400" b="0" i="0" u="none" strike="noStrike" spc="-200">
                <a:solidFill>
                  <a:srgbClr val="CD0023"/>
                </a:solidFill>
                <a:ea typeface="SB AggroOTF Bold"/>
              </a:rPr>
              <a:t>제안</a:t>
            </a:r>
            <a:r>
              <a:rPr lang="en-US" sz="8400" b="0" i="0" u="none" strike="noStrike" spc="-200">
                <a:solidFill>
                  <a:srgbClr val="CD0023"/>
                </a:solidFill>
                <a:latin typeface="SB AggroOTF Bold"/>
              </a:rPr>
              <a:t>_SWOT</a:t>
            </a:r>
            <a:r>
              <a:rPr lang="ko-KR" sz="8400" b="0" i="0" u="none" strike="noStrike" spc="-200">
                <a:solidFill>
                  <a:srgbClr val="CD0023"/>
                </a:solidFill>
                <a:ea typeface="SB AggroOTF Bold"/>
              </a:rPr>
              <a:t>분석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93700"/>
            <a:ext cx="16383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304800"/>
            <a:ext cx="1638300" cy="1638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900" y="6731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11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87400" y="2336800"/>
            <a:ext cx="1727200" cy="175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96900" y="2628900"/>
            <a:ext cx="20066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100" b="1" i="0" u="none" strike="noStrike" spc="-100">
                <a:solidFill>
                  <a:srgbClr val="FFFFFF"/>
                </a:solidFill>
                <a:latin typeface="SB AggroOTF Medium"/>
              </a:rPr>
              <a:t>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9029700" y="2400300"/>
            <a:ext cx="1727200" cy="1752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839200" y="2692400"/>
            <a:ext cx="20066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100" b="1" i="0" u="none" strike="noStrike" spc="-100">
                <a:solidFill>
                  <a:srgbClr val="FFFFFF"/>
                </a:solidFill>
                <a:latin typeface="SB AggroOTF Medium"/>
              </a:rPr>
              <a:t>W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11200" y="6096000"/>
            <a:ext cx="1727200" cy="1752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33400" y="6375400"/>
            <a:ext cx="20066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100" b="1" i="0" u="none" strike="noStrike" spc="-100">
                <a:solidFill>
                  <a:srgbClr val="FFFFFF"/>
                </a:solidFill>
                <a:latin typeface="SB AggroOTF Medium"/>
              </a:rPr>
              <a:t>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9245600" y="6134100"/>
            <a:ext cx="1727200" cy="1752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055100" y="6413500"/>
            <a:ext cx="20066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100" b="0" i="0" u="none" strike="noStrike" spc="-100">
                <a:solidFill>
                  <a:srgbClr val="FFFFFF"/>
                </a:solidFill>
                <a:latin typeface="SB AggroOTF Medium"/>
              </a:rPr>
              <a:t>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44800" y="3098800"/>
            <a:ext cx="59436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높은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브랜드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인지도와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높은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객단가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다양한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할인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혜택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가성비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~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제품군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섭렵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IT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기술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도입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시도로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트렌드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선도자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이미지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47400" y="3162300"/>
            <a:ext cx="62230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높은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가격대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대비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소비자의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낮은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만족도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브랜드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혁신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부재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이미지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퇴색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대형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브랜드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이미지로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인한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 1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도입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딜레마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44800" y="6718300"/>
            <a:ext cx="49657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1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가구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증가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간편식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시장의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지속적인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성장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외식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시장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확대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경험형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외식의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강화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88700" y="6718300"/>
            <a:ext cx="60960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냉동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품질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향상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배달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수수료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증가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소비자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지출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둔화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시장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포화로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인한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출혈경쟁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24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7432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81600" y="6210300"/>
            <a:ext cx="6934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00" y="8191500"/>
            <a:ext cx="6489700" cy="648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38300" y="977900"/>
            <a:ext cx="150495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400" b="0" i="0" u="none" strike="noStrike" spc="-200">
                <a:solidFill>
                  <a:srgbClr val="CD0023"/>
                </a:solidFill>
                <a:ea typeface="SB AggroOTF Bold"/>
              </a:rPr>
              <a:t>전략제시</a:t>
            </a:r>
            <a:r>
              <a:rPr lang="en-US" sz="8400" b="0" i="0" u="none" strike="noStrike" spc="-200">
                <a:solidFill>
                  <a:srgbClr val="CD0023"/>
                </a:solidFill>
                <a:latin typeface="SB AggroOTF Bold"/>
              </a:rPr>
              <a:t> SO, WT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12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3086100"/>
            <a:ext cx="4572000" cy="838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95600" y="3098800"/>
            <a:ext cx="2984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CD0023"/>
                </a:solidFill>
                <a:latin typeface="SB AggroOTF Bold"/>
              </a:rPr>
              <a:t>SO </a:t>
            </a:r>
            <a:r>
              <a:rPr lang="ko-KR" sz="4800" b="0" i="0" u="none" strike="noStrike" spc="-100">
                <a:solidFill>
                  <a:srgbClr val="CD0023"/>
                </a:solidFill>
                <a:ea typeface="SB AggroOTF Bold"/>
              </a:rPr>
              <a:t>전략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33600" y="4787900"/>
            <a:ext cx="5803900" cy="304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1.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개인화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경험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제공</a:t>
            </a:r>
          </a:p>
          <a:p>
            <a:pPr lvl="0" algn="l">
              <a:lnSpc>
                <a:spcPct val="1660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     ▷ 1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인용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세트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출시</a:t>
            </a:r>
          </a:p>
          <a:p>
            <a:pPr lvl="0" algn="l">
              <a:lnSpc>
                <a:spcPct val="1660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2. IT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기술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기반의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맞춤형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마케팅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도입</a:t>
            </a:r>
          </a:p>
          <a:p>
            <a:pPr lvl="0" algn="l">
              <a:lnSpc>
                <a:spcPct val="1660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3.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외식과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경험의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융합</a:t>
            </a:r>
          </a:p>
          <a:p>
            <a:pPr lvl="0" algn="l">
              <a:lnSpc>
                <a:spcPct val="1660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     ▷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소비자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참여형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팝업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이벤트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개최</a:t>
            </a:r>
          </a:p>
          <a:p>
            <a:pPr lvl="0" algn="l">
              <a:lnSpc>
                <a:spcPct val="166000"/>
              </a:lnSpc>
            </a:pPr>
            <a:endParaRPr lang="ko-KR" sz="2500" b="0" i="0" u="none" strike="noStrike">
              <a:solidFill>
                <a:srgbClr val="000000"/>
              </a:solidFill>
              <a:ea typeface="SB AggroOTF Ligh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0700" y="3060700"/>
            <a:ext cx="4572000" cy="838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468100" y="3098800"/>
            <a:ext cx="2984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CD0023"/>
                </a:solidFill>
                <a:latin typeface="SB AggroOTF Bold"/>
              </a:rPr>
              <a:t>WT </a:t>
            </a:r>
            <a:r>
              <a:rPr lang="ko-KR" sz="4800" b="0" i="0" u="none" strike="noStrike" spc="-100">
                <a:solidFill>
                  <a:srgbClr val="CD0023"/>
                </a:solidFill>
                <a:ea typeface="SB AggroOTF Bold"/>
              </a:rPr>
              <a:t>전략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7100" y="4279900"/>
            <a:ext cx="7213600" cy="454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1.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품질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신뢰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회복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캠페인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     ▷ ‘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악플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읽기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’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컨셉의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광고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진행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     ▷ ‘SHOW YOUR OWN PIZZA’ SNS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챌린지를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통해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             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소비자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만족도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조사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2.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냉동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피자와의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차별화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강화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3.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가격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부담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완화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     ▷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최소주문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금액을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1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세트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기준으로</a:t>
            </a:r>
            <a:r>
              <a:rPr lang="en-US" sz="2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SB AggroOTF Light"/>
              </a:rPr>
              <a:t>책정</a:t>
            </a:r>
          </a:p>
          <a:p>
            <a:pPr lvl="0" algn="l">
              <a:lnSpc>
                <a:spcPct val="166000"/>
              </a:lnSpc>
            </a:pPr>
            <a:endParaRPr lang="ko-KR" sz="2300" b="0" i="0" u="none" strike="noStrike">
              <a:solidFill>
                <a:srgbClr val="000000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24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7432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10100" y="6210300"/>
            <a:ext cx="6934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0" y="8191500"/>
            <a:ext cx="6489700" cy="648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7900" y="977900"/>
            <a:ext cx="150495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400" b="0" i="0" u="none" strike="noStrike" spc="-200">
                <a:solidFill>
                  <a:srgbClr val="CD0023"/>
                </a:solidFill>
                <a:ea typeface="SB AggroOTF Bold"/>
              </a:rPr>
              <a:t>차별화</a:t>
            </a:r>
            <a:r>
              <a:rPr lang="en-US" sz="84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8400" b="0" i="0" u="none" strike="noStrike" spc="-200">
                <a:solidFill>
                  <a:srgbClr val="CD0023"/>
                </a:solidFill>
                <a:ea typeface="SB AggroOTF Bold"/>
              </a:rPr>
              <a:t>전략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9500" y="5054600"/>
            <a:ext cx="5981700" cy="207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높은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가격대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대비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소비자의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낮은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만족도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이미지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유지</a:t>
            </a:r>
          </a:p>
          <a:p>
            <a:pPr marL="342900" lvl="0" indent="-342900" algn="l">
              <a:lnSpc>
                <a:spcPct val="166000"/>
              </a:lnSpc>
              <a:buAutoNum type="arabicPeriod"/>
            </a:pP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1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메뉴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0045700" y="3937000"/>
            <a:ext cx="58039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주력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상품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: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슈퍼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1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세트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이른바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“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돈값하는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”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제품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1300" y="2971800"/>
            <a:ext cx="7581900" cy="838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829800" y="3073400"/>
            <a:ext cx="6235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spc="-100">
                <a:solidFill>
                  <a:srgbClr val="CD0023"/>
                </a:solidFill>
                <a:ea typeface="SB AggroOTF Bold"/>
              </a:rPr>
              <a:t>상품</a:t>
            </a:r>
            <a:r>
              <a:rPr lang="en-US" sz="3500" b="0" i="0" u="none" strike="noStrike" spc="-100">
                <a:solidFill>
                  <a:srgbClr val="CD0023"/>
                </a:solidFill>
                <a:latin typeface="SB AggroOTF Bold"/>
              </a:rPr>
              <a:t>: </a:t>
            </a:r>
            <a:r>
              <a:rPr lang="ko-KR" sz="3500" b="0" i="0" u="none" strike="noStrike" spc="-100">
                <a:solidFill>
                  <a:srgbClr val="CD0023"/>
                </a:solidFill>
                <a:ea typeface="SB AggroOTF Bold"/>
              </a:rPr>
              <a:t>슈퍼</a:t>
            </a:r>
            <a:r>
              <a:rPr lang="en-US" sz="3500" b="0" i="0" u="none" strike="noStrike" spc="-1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3500" b="0" i="0" u="none" strike="noStrike" spc="-100">
                <a:solidFill>
                  <a:srgbClr val="CD0023"/>
                </a:solidFill>
                <a:ea typeface="SB AggroOTF Bold"/>
              </a:rPr>
              <a:t>프리미엄</a:t>
            </a:r>
            <a:r>
              <a:rPr lang="en-US" sz="3500" b="0" i="0" u="none" strike="noStrike" spc="-1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3500" b="0" i="0" u="none" strike="noStrike" spc="-100">
                <a:solidFill>
                  <a:srgbClr val="CD0023"/>
                </a:solidFill>
                <a:ea typeface="SB AggroOTF Bold"/>
              </a:rPr>
              <a:t>시리즈</a:t>
            </a:r>
            <a:r>
              <a:rPr lang="en-US" sz="3500" b="0" i="0" u="none" strike="noStrike" spc="-1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3500" b="0" i="0" u="none" strike="noStrike" spc="-100">
                <a:solidFill>
                  <a:srgbClr val="CD0023"/>
                </a:solidFill>
                <a:ea typeface="SB AggroOTF Bold"/>
              </a:rPr>
              <a:t>출시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85500" y="8648700"/>
            <a:ext cx="6083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: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스페셜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포장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패키지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제작하여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고객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감성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자극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31300" y="5270500"/>
            <a:ext cx="7772400" cy="304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→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도미노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피자의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포지션을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최상위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브랜드로</a:t>
            </a:r>
          </a:p>
          <a:p>
            <a:pPr lvl="0" algn="l">
              <a:lnSpc>
                <a:spcPct val="1660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     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각인시키고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그에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걸맞는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제품을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선보인다는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믿음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강화</a:t>
            </a:r>
          </a:p>
          <a:p>
            <a:pPr lvl="0" algn="l">
              <a:lnSpc>
                <a:spcPct val="1660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→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가성비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라인부터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슈퍼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프리미엄까지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     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다양한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라인업으로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많은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선택지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제공</a:t>
            </a:r>
          </a:p>
          <a:p>
            <a:pPr lvl="0" algn="l">
              <a:lnSpc>
                <a:spcPct val="1660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→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가격에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비례하는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서비스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50100" y="5016500"/>
            <a:ext cx="1955800" cy="224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2700" b="0" i="0" u="none" strike="noStrike">
                <a:solidFill>
                  <a:srgbClr val="000000"/>
                </a:solidFill>
                <a:ea typeface="Noto Sans CJK KR Regular"/>
              </a:rPr>
              <a:t>➡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3622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28900" y="6096000"/>
            <a:ext cx="7327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18500" y="6083300"/>
            <a:ext cx="7366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611100" y="2362200"/>
            <a:ext cx="45339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883400" y="2362200"/>
            <a:ext cx="4533900" cy="77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143000" y="2362200"/>
            <a:ext cx="45339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6540500"/>
            <a:ext cx="45593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9283700"/>
            <a:ext cx="4559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6540500"/>
            <a:ext cx="4559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9283700"/>
            <a:ext cx="45593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8400" y="6540500"/>
            <a:ext cx="4559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8400" y="9283700"/>
            <a:ext cx="45593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3035300"/>
            <a:ext cx="3492500" cy="349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0300" y="3035300"/>
            <a:ext cx="3365500" cy="336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57200" y="3187700"/>
            <a:ext cx="3441700" cy="3441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674600" y="2476500"/>
            <a:ext cx="4419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3. “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맛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탐험가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35800" y="24765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2. “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프리미엄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혼밥족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2700" y="2476500"/>
            <a:ext cx="4254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1. “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커스텀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마니아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"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25700" y="7874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차별화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전략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_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타겟층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14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06600" y="6667500"/>
            <a:ext cx="2844800" cy="250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본인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취향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적극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반영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밀레니얼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/ Z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세대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새로운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경험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창의적인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시도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SNS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사용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ja-JP" sz="2100" b="0" i="0" u="none" strike="noStrike">
                <a:solidFill>
                  <a:srgbClr val="000000"/>
                </a:solidFill>
                <a:ea typeface="SB AggroOTF Light"/>
              </a:rPr>
              <a:t>多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73900" y="6908800"/>
            <a:ext cx="40386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돈을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더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쓰더라도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‘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맛있는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’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음식을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원하는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1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가구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간편함과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고급스러운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경험을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동시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추구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79400" y="7099300"/>
            <a:ext cx="39243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새로운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메뉴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독특한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요리에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관심</a:t>
            </a:r>
          </a:p>
          <a:p>
            <a:pPr lvl="1" algn="l">
              <a:lnSpc>
                <a:spcPct val="166000"/>
              </a:lnSpc>
            </a:pPr>
            <a:endParaRPr lang="ko-KR" sz="2100" b="0" i="0" u="none" strike="noStrike">
              <a:solidFill>
                <a:srgbClr val="000000"/>
              </a:solidFill>
              <a:ea typeface="SB AggroOTF Light"/>
            </a:endParaRP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브랜드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경험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선호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3622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28900" y="6096000"/>
            <a:ext cx="7327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18500" y="6083300"/>
            <a:ext cx="7366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611100" y="2362200"/>
            <a:ext cx="45339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883400" y="2362200"/>
            <a:ext cx="4533900" cy="77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143000" y="2362200"/>
            <a:ext cx="45339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6540500"/>
            <a:ext cx="45593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9283700"/>
            <a:ext cx="4559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6540500"/>
            <a:ext cx="4559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9283700"/>
            <a:ext cx="45593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8400" y="6540500"/>
            <a:ext cx="4559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8400" y="9283700"/>
            <a:ext cx="45593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3035300"/>
            <a:ext cx="3492500" cy="349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0300" y="3035300"/>
            <a:ext cx="3365500" cy="336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57200" y="3187700"/>
            <a:ext cx="3441700" cy="3441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674600" y="2476500"/>
            <a:ext cx="4419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3. “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맛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탐험가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35800" y="24765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2. “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프리미엄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혼밥족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2700" y="2476500"/>
            <a:ext cx="4254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1. “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커스텀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SB AggroOTF Medium"/>
              </a:rPr>
              <a:t>마니아</a:t>
            </a:r>
            <a:r>
              <a:rPr lang="en-US" sz="3000" b="0" i="0" u="none" strike="noStrike">
                <a:solidFill>
                  <a:srgbClr val="FFFFFF"/>
                </a:solidFill>
                <a:latin typeface="SB AggroOTF Medium"/>
              </a:rPr>
              <a:t>"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25700" y="7874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차별화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전략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_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타겟층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14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06600" y="6667500"/>
            <a:ext cx="2844800" cy="250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본인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취향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적극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반영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밀레니얼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/ Z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세대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새로운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경험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창의적인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시도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SNS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사용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ja-JP" sz="2100" b="0" i="0" u="none" strike="noStrike">
                <a:solidFill>
                  <a:srgbClr val="000000"/>
                </a:solidFill>
                <a:ea typeface="SB AggroOTF Light"/>
              </a:rPr>
              <a:t>多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73900" y="6908800"/>
            <a:ext cx="40386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돈을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더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쓰더라도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‘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맛있는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’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음식을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원하는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1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가구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간편함과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고급스러운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경험을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동시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추구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79400" y="7099300"/>
            <a:ext cx="39243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새로운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메뉴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독특한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요리에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관심</a:t>
            </a:r>
          </a:p>
          <a:p>
            <a:pPr lvl="1" algn="l">
              <a:lnSpc>
                <a:spcPct val="166000"/>
              </a:lnSpc>
            </a:pPr>
            <a:endParaRPr lang="ko-KR" sz="2100" b="0" i="0" u="none" strike="noStrike">
              <a:solidFill>
                <a:srgbClr val="000000"/>
              </a:solidFill>
              <a:ea typeface="SB AggroOTF Light"/>
            </a:endParaRP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브랜드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경험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선호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4">
            <a:alphaModFix amt="91000"/>
          </a:blip>
          <a:stretch>
            <a:fillRect/>
          </a:stretch>
        </p:blipFill>
        <p:spPr>
          <a:xfrm>
            <a:off x="4813300" y="3810000"/>
            <a:ext cx="8661400" cy="26543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172200" y="4279900"/>
            <a:ext cx="5867400" cy="69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D62B00"/>
                </a:solidFill>
                <a:ea typeface="SB AggroOTF Medium"/>
              </a:rPr>
              <a:t>유튜버</a:t>
            </a:r>
            <a:r>
              <a:rPr lang="en-US" sz="4000" b="0" i="0" u="none" strike="noStrike">
                <a:solidFill>
                  <a:srgbClr val="D62B00"/>
                </a:solidFill>
                <a:latin typeface="SB AggroOTF Medium"/>
              </a:rPr>
              <a:t>, </a:t>
            </a:r>
            <a:r>
              <a:rPr lang="ko-KR" sz="4000" b="0" i="0" u="none" strike="noStrike">
                <a:solidFill>
                  <a:srgbClr val="D62B00"/>
                </a:solidFill>
                <a:ea typeface="SB AggroOTF Medium"/>
              </a:rPr>
              <a:t>블로거</a:t>
            </a:r>
            <a:r>
              <a:rPr lang="en-US" sz="4000" b="0" i="0" u="none" strike="noStrike">
                <a:solidFill>
                  <a:srgbClr val="D62B00"/>
                </a:solidFill>
                <a:latin typeface="SB AggroOTF Medium"/>
              </a:rPr>
              <a:t>, </a:t>
            </a:r>
            <a:r>
              <a:rPr lang="ko-KR" sz="4000" b="0" i="0" u="none" strike="noStrike">
                <a:solidFill>
                  <a:srgbClr val="D62B00"/>
                </a:solidFill>
                <a:ea typeface="SB AggroOTF Medium"/>
              </a:rPr>
              <a:t>인플루언서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97500" y="5372100"/>
            <a:ext cx="7480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→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제품에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좋은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반응을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이끌어내어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시청자들의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흥미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유발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717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124200" y="6591300"/>
            <a:ext cx="6337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26500" y="6591300"/>
            <a:ext cx="6337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74700" y="3403600"/>
            <a:ext cx="5321300" cy="77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9300" y="3606800"/>
            <a:ext cx="5372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1. STORY ZONE: “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도미노의</a:t>
            </a: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비밀</a:t>
            </a: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레시피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25700" y="6604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IMC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전략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15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3200" y="4749800"/>
            <a:ext cx="4000500" cy="410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도미노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피자의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역사와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재료의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스토리를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미디어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아트와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감각적인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전시로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풀어냄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자신이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원하는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피자를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AR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기반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시뮬레이션으로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커스텀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각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재료를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추가함에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가격이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       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실시간으로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매겨짐으로써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         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방문자가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직접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물가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체험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70687" y="4813301"/>
            <a:ext cx="4699000" cy="463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방문자가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도우나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 err="1">
                <a:solidFill>
                  <a:srgbClr val="000000"/>
                </a:solidFill>
                <a:ea typeface="SB AggroOTF Light"/>
              </a:rPr>
              <a:t>토핑의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촉감과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냄새를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재현한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제품으로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제작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체험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코너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설치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요소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:</a:t>
            </a:r>
          </a:p>
          <a:p>
            <a:pPr lvl="0" algn="l">
              <a:lnSpc>
                <a:spcPct val="166000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        ▷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실제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재료와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최대한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비슷한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촉감과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             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외관을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구현한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모형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제작</a:t>
            </a:r>
          </a:p>
          <a:p>
            <a:pPr lvl="0" algn="l">
              <a:lnSpc>
                <a:spcPct val="166000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         ▷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아기자기한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주방의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모습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‘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내가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만든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’ SNS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에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공유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가장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많은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관심을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받은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레시피를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           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한정판으로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출시하는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이벤트</a:t>
            </a:r>
            <a:r>
              <a:rPr lang="en-US" sz="21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SB AggroOTF Light"/>
              </a:rPr>
              <a:t>진행</a:t>
            </a:r>
          </a:p>
          <a:p>
            <a:pPr lvl="0" algn="l">
              <a:lnSpc>
                <a:spcPct val="166000"/>
              </a:lnSpc>
            </a:pPr>
            <a:endParaRPr lang="ko-KR" sz="2100" b="0" i="0" u="none" strike="noStrike" dirty="0">
              <a:solidFill>
                <a:srgbClr val="000000"/>
              </a:solidFill>
              <a:ea typeface="SB AggroOTF Light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477000" y="3416300"/>
            <a:ext cx="5321300" cy="77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451600" y="3619500"/>
            <a:ext cx="5372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2. PLAY ZONE: “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피자</a:t>
            </a: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촉감놀이</a:t>
            </a:r>
            <a:r>
              <a:rPr lang="en-US" sz="2200" b="0" i="0" u="none" strike="noStrike">
                <a:solidFill>
                  <a:srgbClr val="FFFFFF"/>
                </a:solidFill>
                <a:ea typeface="SB AggroOTF Medium"/>
              </a:rPr>
              <a:t>＂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217400" y="3403600"/>
            <a:ext cx="5321300" cy="774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416300"/>
            <a:ext cx="171450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192000" y="3606800"/>
            <a:ext cx="5372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3. TASTE ZONE: “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혼밥</a:t>
            </a: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다이닝</a:t>
            </a: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5000" y="2387600"/>
            <a:ext cx="5207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700" b="0" i="0" u="none" strike="noStrike" spc="-100">
                <a:solidFill>
                  <a:srgbClr val="CD0023"/>
                </a:solidFill>
                <a:latin typeface="SB AggroOTF Bold"/>
              </a:rPr>
              <a:t>1. </a:t>
            </a:r>
            <a:r>
              <a:rPr lang="ko-KR" sz="4700" b="0" i="0" u="none" strike="noStrike" spc="-100">
                <a:solidFill>
                  <a:srgbClr val="CD0023"/>
                </a:solidFill>
                <a:ea typeface="SB AggroOTF Bold"/>
              </a:rPr>
              <a:t>팝업스토어</a:t>
            </a:r>
            <a:r>
              <a:rPr lang="en-US" sz="4700" b="0" i="0" u="none" strike="noStrike" spc="-1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4700" b="0" i="0" u="none" strike="noStrike" spc="-100">
                <a:solidFill>
                  <a:srgbClr val="CD0023"/>
                </a:solidFill>
                <a:ea typeface="SB AggroOTF Bold"/>
              </a:rPr>
              <a:t>기획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92800" y="2641600"/>
            <a:ext cx="74803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“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오감을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깨우는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도미노만의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특별한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경험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.”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41300" y="5130800"/>
            <a:ext cx="3924300" cy="250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앞으로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나올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신제품의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재료들로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다이닝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코스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구성</a:t>
            </a:r>
          </a:p>
          <a:p>
            <a:pPr marL="342900" lvl="0" indent="-342900" algn="l">
              <a:lnSpc>
                <a:spcPct val="166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신메뉴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구성으로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함께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나오는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   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음료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다른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다양한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음료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또한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   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페어링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코스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선택</a:t>
            </a:r>
            <a:r>
              <a:rPr lang="en-US" sz="21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SB AggroOTF Light"/>
              </a:rPr>
              <a:t>가능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717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6527800"/>
            <a:ext cx="16954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25700" y="6604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IMC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전략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5000" y="2387600"/>
            <a:ext cx="5207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700" b="0" i="0" u="none" strike="noStrike" spc="-100">
                <a:solidFill>
                  <a:srgbClr val="CD0023"/>
                </a:solidFill>
                <a:latin typeface="SB AggroOTF Bold"/>
              </a:rPr>
              <a:t>1. </a:t>
            </a:r>
            <a:r>
              <a:rPr lang="ko-KR" sz="4700" b="0" i="0" u="none" strike="noStrike" spc="-100">
                <a:solidFill>
                  <a:srgbClr val="CD0023"/>
                </a:solidFill>
                <a:ea typeface="SB AggroOTF Bold"/>
              </a:rPr>
              <a:t>팝업스토어</a:t>
            </a:r>
            <a:r>
              <a:rPr lang="en-US" sz="4700" b="0" i="0" u="none" strike="noStrike" spc="-1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4700" b="0" i="0" u="none" strike="noStrike" spc="-100">
                <a:solidFill>
                  <a:srgbClr val="CD0023"/>
                </a:solidFill>
                <a:ea typeface="SB AggroOTF Bold"/>
              </a:rPr>
              <a:t>기획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816100" y="3467100"/>
            <a:ext cx="75057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1" i="0" u="none" strike="noStrike">
                <a:solidFill>
                  <a:srgbClr val="000000"/>
                </a:solidFill>
                <a:ea typeface="SB AggroOTF Light"/>
              </a:rPr>
              <a:t>공간</a:t>
            </a:r>
            <a:r>
              <a:rPr lang="en-US" sz="3200" b="1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SB AggroOTF Light"/>
              </a:rPr>
              <a:t>디자인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13000" y="4191000"/>
            <a:ext cx="15748000" cy="194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현대적이면서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감각적인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공간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우드와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화이트를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기본으로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도미노의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시그니처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컬러인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파란색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빨간색을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조화롭게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사용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대형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디지털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스크린과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AR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체험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요소가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파인다이닝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컨셉과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이질적이지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않게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연출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각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존이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자연스럽게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연결되어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고객이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순차적으로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경험할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있도록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동선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설계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13000" y="7607300"/>
            <a:ext cx="157480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도미노가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단순한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배달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피자가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아닌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특별한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경험을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제공하는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브랜드로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인식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SNS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바이럴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확산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직접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체험을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통한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브랜드와의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정서적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연결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강화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16100" y="6781800"/>
            <a:ext cx="75057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1" i="0" u="none" strike="noStrike">
                <a:solidFill>
                  <a:srgbClr val="000000"/>
                </a:solidFill>
                <a:ea typeface="SB AggroOTF Light"/>
              </a:rPr>
              <a:t>기대</a:t>
            </a:r>
            <a:r>
              <a:rPr lang="en-US" sz="3200" b="1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ea typeface="SB AggroOTF Light"/>
              </a:rPr>
              <a:t>효과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36600"/>
            <a:ext cx="166243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146300"/>
            <a:ext cx="164846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3733800"/>
            <a:ext cx="23622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" y="3695700"/>
            <a:ext cx="2362200" cy="49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35100" y="3784600"/>
            <a:ext cx="1625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SB AggroOTF Medium"/>
              </a:rPr>
              <a:t>본론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3771900"/>
            <a:ext cx="330200" cy="33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848100"/>
            <a:ext cx="190500" cy="19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05000" y="6985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목차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93700"/>
            <a:ext cx="1638300" cy="163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100" y="304800"/>
            <a:ext cx="1638300" cy="1638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42900" y="6731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0200" y="3022600"/>
            <a:ext cx="22606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1.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도미노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2.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목적</a:t>
            </a:r>
          </a:p>
          <a:p>
            <a:pPr lvl="0" algn="l">
              <a:lnSpc>
                <a:spcPct val="113710"/>
              </a:lnSpc>
            </a:pPr>
            <a:endParaRPr lang="ko-KR" sz="1800" b="0" i="0" u="none" strike="noStrike">
              <a:solidFill>
                <a:srgbClr val="000000"/>
              </a:solidFill>
              <a:ea typeface="SB AggroOTF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0200" y="4406900"/>
            <a:ext cx="9512300" cy="283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1.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시장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   i)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프랜차이즈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시장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현황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      i)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시장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크기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      ii)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트렌드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   ii) 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경쟁사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      i)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경쟁사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현황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   iii)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소비자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(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이때까지의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도미노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타겟층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정의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)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   iv)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도미노가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진행했던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마케팅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사례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분석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(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실패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성공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통틀어서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)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2.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도미노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SWOT (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도미노의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현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문제점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2100" y="7988300"/>
            <a:ext cx="14147800" cy="217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i) IMC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컨셉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구체적인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목표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설정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(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누구를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타겟으로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어떠한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메시지를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주어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도미노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피자를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소비자에게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새롭게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각인시킬것인가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)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ii) IMC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전략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제시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(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핵심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메시지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스토리텔링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)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     1) 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광고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     2)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판매촉진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      3)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홍보</a:t>
            </a:r>
          </a:p>
          <a:p>
            <a:pPr lvl="0" algn="l">
              <a:lnSpc>
                <a:spcPct val="11371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iii)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기대효과</a:t>
            </a:r>
            <a:r>
              <a:rPr lang="en-US" sz="18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SB AggroOTF Light"/>
              </a:rPr>
              <a:t>예상</a:t>
            </a:r>
          </a:p>
          <a:p>
            <a:pPr lvl="0" algn="l">
              <a:lnSpc>
                <a:spcPct val="113710"/>
              </a:lnSpc>
            </a:pPr>
            <a:endParaRPr lang="ko-KR" sz="1800" b="0" i="0" u="none" strike="noStrike">
              <a:solidFill>
                <a:srgbClr val="000000"/>
              </a:solidFill>
              <a:ea typeface="SB AggroOTF Ligh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2324100"/>
            <a:ext cx="2362200" cy="495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" y="2286000"/>
            <a:ext cx="2362200" cy="495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35100" y="2374900"/>
            <a:ext cx="162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SB AggroOTF Medium"/>
              </a:rPr>
              <a:t>서론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2362200"/>
            <a:ext cx="330200" cy="33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2438400"/>
            <a:ext cx="190500" cy="1905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7404100"/>
            <a:ext cx="2362200" cy="49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" y="7366000"/>
            <a:ext cx="2362200" cy="495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435100" y="7454900"/>
            <a:ext cx="162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SB AggroOTF Medium"/>
              </a:rPr>
              <a:t>결론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7454900"/>
            <a:ext cx="330200" cy="330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75184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717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8100" y="3543300"/>
            <a:ext cx="61722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25700" y="6604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IMC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전략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2387600"/>
            <a:ext cx="2311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700" b="0" i="0" u="none" strike="noStrike" spc="-100">
                <a:solidFill>
                  <a:srgbClr val="CD0023"/>
                </a:solidFill>
                <a:latin typeface="SB AggroOTF Bold"/>
              </a:rPr>
              <a:t>2. </a:t>
            </a:r>
            <a:r>
              <a:rPr lang="ko-KR" sz="4700" b="0" i="0" u="none" strike="noStrike" spc="-100">
                <a:solidFill>
                  <a:srgbClr val="CD0023"/>
                </a:solidFill>
                <a:ea typeface="SB AggroOTF Bold"/>
              </a:rPr>
              <a:t>광고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816100" y="3568700"/>
            <a:ext cx="11696700" cy="370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제목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: “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오늘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밤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셰프가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집으로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?”</a:t>
            </a: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채널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: 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유튜브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틱톡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, OTT 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플랫폼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지역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라디오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광고</a:t>
            </a:r>
          </a:p>
          <a:p>
            <a:pPr marL="342900" lvl="0" indent="-342900" algn="l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내용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: </a:t>
            </a:r>
          </a:p>
          <a:p>
            <a:pPr lvl="1" algn="l">
              <a:lnSpc>
                <a:spcPct val="207499"/>
              </a:lnSpc>
            </a:pPr>
            <a:endParaRPr lang="en-US" sz="3300" b="0" i="0" u="none" strike="noStrike">
              <a:solidFill>
                <a:srgbClr val="000000"/>
              </a:solidFill>
              <a:latin typeface="SB AggroOTF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276600" y="6146800"/>
            <a:ext cx="9156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혼밥족이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1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세트로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하루를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즐기는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모습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717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500" y="2832100"/>
            <a:ext cx="6489700" cy="350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6527800"/>
            <a:ext cx="16954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8100" y="6616700"/>
            <a:ext cx="5562600" cy="2997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25700" y="6604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IMC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전략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18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5000" y="2387600"/>
            <a:ext cx="27559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700" b="0" i="0" u="none" strike="noStrike" spc="-100">
                <a:solidFill>
                  <a:srgbClr val="CD0023"/>
                </a:solidFill>
                <a:latin typeface="SB AggroOTF Bold"/>
              </a:rPr>
              <a:t>3. PPL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4100" y="3238500"/>
            <a:ext cx="75057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1" i="0" u="none" strike="noStrike">
                <a:solidFill>
                  <a:srgbClr val="000000"/>
                </a:solidFill>
                <a:ea typeface="SB AggroOTF Light"/>
              </a:rPr>
              <a:t>협찬고지</a:t>
            </a:r>
          </a:p>
          <a:p>
            <a:pPr lvl="1" algn="l">
              <a:lnSpc>
                <a:spcPct val="124499"/>
              </a:lnSpc>
            </a:pPr>
            <a:endParaRPr lang="ko-KR" sz="3200" b="1" i="0" u="none" strike="noStrike">
              <a:solidFill>
                <a:srgbClr val="000000"/>
              </a:solidFill>
              <a:ea typeface="SB AggroOTF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3700" y="3797300"/>
            <a:ext cx="9232900" cy="267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유튜버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/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블로거에게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협찬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후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솔직한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리뷰를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부탁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   →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도미노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피자를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불신하던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소비자들에게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‘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이번엔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다를까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?’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하는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       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기대감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도전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의욕을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자극함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       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진행하는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팝업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스토어를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연관된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유튜버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(ex.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은수저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)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에게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알림으로써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         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콘텐츠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제작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   →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진행하는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팝업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스토어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+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신제품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광고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시너지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효과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예상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663700" y="7543800"/>
            <a:ext cx="97028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‘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또간집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’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처럼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인지도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높은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유튜브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웹예능에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앞광고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+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할인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프로모션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진행</a:t>
            </a:r>
          </a:p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높은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인지도에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신뢰로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승부하는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콘텐츠에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최저가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프로모션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약속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   →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다양한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연령층의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시청자에게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노출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가능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   →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소비자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신뢰도</a:t>
            </a:r>
            <a:r>
              <a:rPr lang="en-US" sz="24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B AggroOTF Light"/>
              </a:rPr>
              <a:t>회복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4100" y="6832600"/>
            <a:ext cx="75057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>
                <a:solidFill>
                  <a:srgbClr val="000000"/>
                </a:solidFill>
                <a:ea typeface="SB AggroOTF Light"/>
              </a:rPr>
              <a:t>브랜디드</a:t>
            </a:r>
            <a:r>
              <a:rPr lang="en-US" sz="32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SB AggroOTF Light"/>
              </a:rPr>
              <a:t>콘텐츠</a:t>
            </a:r>
            <a:r>
              <a:rPr lang="en-US" sz="3200" b="0" i="0" u="none" strike="noStrike">
                <a:solidFill>
                  <a:srgbClr val="000000"/>
                </a:solidFill>
                <a:latin typeface="SB AggroOTF Light"/>
              </a:rPr>
              <a:t> (</a:t>
            </a:r>
            <a:r>
              <a:rPr lang="ko-KR" sz="3200" b="0" i="0" u="none" strike="noStrike">
                <a:solidFill>
                  <a:srgbClr val="000000"/>
                </a:solidFill>
                <a:ea typeface="SB AggroOTF Light"/>
              </a:rPr>
              <a:t>앞광고</a:t>
            </a:r>
            <a:r>
              <a:rPr lang="en-US" sz="3200" b="0" i="0" u="none" strike="noStrike">
                <a:solidFill>
                  <a:srgbClr val="000000"/>
                </a:solidFill>
                <a:latin typeface="SB AggroOTF Light"/>
              </a:rPr>
              <a:t>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7432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203700" y="6273800"/>
            <a:ext cx="6934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0" y="8191500"/>
            <a:ext cx="6489700" cy="648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3657600"/>
            <a:ext cx="5867400" cy="4546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29600" y="3238500"/>
            <a:ext cx="7112000" cy="377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미국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본사에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로열티를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지불하는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한국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기업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주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: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청오디피케이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프랜차이즈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매출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1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위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“Life Food, Domino’s”</a:t>
            </a:r>
          </a:p>
          <a:p>
            <a:pPr lvl="1" algn="l">
              <a:lnSpc>
                <a:spcPct val="124499"/>
              </a:lnSpc>
            </a:pPr>
            <a:endParaRPr lang="en-US" sz="2500" b="0" i="0" u="none" strike="noStrike">
              <a:solidFill>
                <a:srgbClr val="000000"/>
              </a:solidFill>
              <a:latin typeface="SB AggroOTF Light"/>
            </a:endParaRPr>
          </a:p>
          <a:p>
            <a:pPr lvl="0" algn="l">
              <a:lnSpc>
                <a:spcPct val="124499"/>
              </a:lnSpc>
            </a:pPr>
            <a:endParaRPr lang="en-US" sz="2500" b="0" i="0" u="none" strike="noStrike">
              <a:solidFill>
                <a:srgbClr val="000000"/>
              </a:solidFill>
              <a:latin typeface="SB AggroOTF Light"/>
            </a:endParaRPr>
          </a:p>
          <a:p>
            <a:pPr lvl="0" algn="l">
              <a:lnSpc>
                <a:spcPct val="124499"/>
              </a:lnSpc>
            </a:pPr>
            <a:endParaRPr lang="en-US" sz="2500" b="0" i="0" u="none" strike="noStrike">
              <a:solidFill>
                <a:srgbClr val="000000"/>
              </a:solidFill>
              <a:latin typeface="SB AggroOTF Light"/>
            </a:endParaRPr>
          </a:p>
          <a:p>
            <a:pPr lvl="0" algn="l">
              <a:lnSpc>
                <a:spcPct val="124499"/>
              </a:lnSpc>
            </a:pPr>
            <a:endParaRPr lang="en-US" sz="2500" b="0" i="0" u="none" strike="noStrike">
              <a:solidFill>
                <a:srgbClr val="000000"/>
              </a:solidFill>
              <a:latin typeface="SB AggroOTF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25700" y="9017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도미노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피자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? In korea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29600" y="5499100"/>
            <a:ext cx="9131300" cy="425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배달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방문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포장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20%-30%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할인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제공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도미노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앱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–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회원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쿠폰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통신사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멤버십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제휴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카드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할인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제공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매주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화요일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온라인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주문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–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방문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포장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35%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할인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배달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중개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앱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– 4000~10000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사이의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가격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할인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비정기적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실시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“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홈페이지나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마이키친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앱을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통해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DIY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가능</a:t>
            </a:r>
          </a:p>
          <a:p>
            <a:pPr lvl="0" algn="l">
              <a:lnSpc>
                <a:spcPct val="124499"/>
              </a:lnSpc>
            </a:pPr>
            <a:endParaRPr lang="ko-KR" sz="2500" b="0" i="0" u="none" strike="noStrike">
              <a:solidFill>
                <a:srgbClr val="000000"/>
              </a:solidFill>
              <a:ea typeface="SB AggroOTF Light"/>
            </a:endParaRPr>
          </a:p>
          <a:p>
            <a:pPr lvl="0" algn="l">
              <a:lnSpc>
                <a:spcPct val="124499"/>
              </a:lnSpc>
            </a:pPr>
            <a:endParaRPr lang="ko-KR" sz="2500" b="0" i="0" u="none" strike="noStrike">
              <a:solidFill>
                <a:srgbClr val="000000"/>
              </a:solidFill>
              <a:ea typeface="SB AggroOTF Light"/>
            </a:endParaRPr>
          </a:p>
          <a:p>
            <a:pPr lvl="0" algn="l">
              <a:lnSpc>
                <a:spcPct val="124499"/>
              </a:lnSpc>
            </a:pPr>
            <a:endParaRPr lang="ko-KR" sz="2500" b="0" i="0" u="none" strike="noStrike">
              <a:solidFill>
                <a:srgbClr val="000000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36600"/>
            <a:ext cx="166243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74900"/>
            <a:ext cx="16484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97100" y="8382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목적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93700"/>
            <a:ext cx="1638300" cy="163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304800"/>
            <a:ext cx="1638300" cy="1638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2900" y="6731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00" y="4267200"/>
            <a:ext cx="173482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정체되고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있는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프랜차이즈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시장에서의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생존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전략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도미노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피자만의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차별화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지점인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‘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‘, ‘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빠른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배달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’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이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한국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시장에서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퇴색되고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있음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    &gt;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다른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차별화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지점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모색</a:t>
            </a:r>
          </a:p>
          <a:p>
            <a:pPr lvl="0" algn="l">
              <a:lnSpc>
                <a:spcPct val="113710"/>
              </a:lnSpc>
            </a:pPr>
            <a:endParaRPr lang="ko-KR" sz="2700" b="0" i="0" u="none" strike="noStrike">
              <a:solidFill>
                <a:srgbClr val="000000"/>
              </a:solidFill>
              <a:ea typeface="SB AggroOTF Light"/>
            </a:endParaRPr>
          </a:p>
          <a:p>
            <a:pPr lvl="0" algn="l">
              <a:lnSpc>
                <a:spcPct val="113710"/>
              </a:lnSpc>
            </a:pPr>
            <a:endParaRPr lang="ko-KR" sz="2700" b="0" i="0" u="none" strike="noStrike">
              <a:solidFill>
                <a:srgbClr val="000000"/>
              </a:solidFill>
              <a:ea typeface="SB AggroOTF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5700" y="6781800"/>
            <a:ext cx="178181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371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시장의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과제와</a:t>
            </a:r>
            <a:r>
              <a:rPr lang="en-US" sz="33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SB AggroOTF Light"/>
              </a:rPr>
              <a:t>전망</a:t>
            </a:r>
          </a:p>
          <a:p>
            <a:pPr lvl="0" algn="l">
              <a:lnSpc>
                <a:spcPct val="11371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-&gt;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경쟁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심화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(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중저가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시장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경쟁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심화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&gt;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프리미엄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프랜차이즈의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위치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박탈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)</a:t>
            </a:r>
          </a:p>
          <a:p>
            <a:pPr lvl="0" algn="l">
              <a:lnSpc>
                <a:spcPct val="11371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-&gt;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미래전망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(1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메뉴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개발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경쟁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심화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&gt;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사이즈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축소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가격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인하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, 1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세트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메뉴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출시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SB AggroOTF Light"/>
              </a:rPr>
              <a:t>등</a:t>
            </a:r>
            <a:r>
              <a:rPr lang="en-US" sz="2700" b="0" i="0" u="none" strike="noStrike">
                <a:solidFill>
                  <a:srgbClr val="000000"/>
                </a:solidFill>
                <a:latin typeface="SB AggroOTF Light"/>
              </a:rPr>
              <a:t> )</a:t>
            </a:r>
          </a:p>
          <a:p>
            <a:pPr lvl="1" algn="l">
              <a:lnSpc>
                <a:spcPct val="113710"/>
              </a:lnSpc>
            </a:pPr>
            <a:endParaRPr lang="en-US" sz="2700" b="0" i="0" u="none" strike="noStrike">
              <a:solidFill>
                <a:srgbClr val="000000"/>
              </a:solidFill>
              <a:latin typeface="SB AggroOTF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4130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9512300"/>
            <a:ext cx="16611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200" y="3352800"/>
            <a:ext cx="9309100" cy="392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3352800"/>
            <a:ext cx="6781800" cy="397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683500"/>
            <a:ext cx="166116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590800" y="8674100"/>
            <a:ext cx="138938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피자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시장의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경우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높은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평단가로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인한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매력도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하락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(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주문금액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+1.4%,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주문빈도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-2.1%)</a:t>
            </a:r>
          </a:p>
          <a:p>
            <a:pPr lvl="0" algn="ctr">
              <a:lnSpc>
                <a:spcPct val="166000"/>
              </a:lnSpc>
            </a:pPr>
            <a:endParaRPr lang="en-US" sz="2500" b="0" i="0" u="none" strike="noStrike">
              <a:solidFill>
                <a:srgbClr val="000000"/>
              </a:solidFill>
              <a:latin typeface="SB AggroOTF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16400" y="8026400"/>
            <a:ext cx="100203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고물가로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인한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소비심리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위축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→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외식시장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Medium"/>
              </a:rPr>
              <a:t>위축</a:t>
            </a:r>
          </a:p>
          <a:p>
            <a:pPr lvl="0" algn="ctr">
              <a:lnSpc>
                <a:spcPct val="166000"/>
              </a:lnSpc>
            </a:pPr>
            <a:endParaRPr lang="ko-KR" sz="2500" b="0" i="0" u="none" strike="noStrike">
              <a:solidFill>
                <a:srgbClr val="000000"/>
              </a:solidFill>
              <a:ea typeface="SB AggroOTF Medium"/>
            </a:endParaRPr>
          </a:p>
          <a:p>
            <a:pPr lvl="0" algn="ctr">
              <a:lnSpc>
                <a:spcPct val="166000"/>
              </a:lnSpc>
            </a:pPr>
            <a:endParaRPr lang="ko-KR" sz="2500" b="0" i="0" u="none" strike="noStrike">
              <a:solidFill>
                <a:srgbClr val="000000"/>
              </a:solidFill>
              <a:ea typeface="SB AggroOTF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14600" y="7874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시장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분석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_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외식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시장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24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7432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467100" y="6273800"/>
            <a:ext cx="6934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0" y="8191500"/>
            <a:ext cx="6489700" cy="648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95300" y="3378200"/>
            <a:ext cx="4127500" cy="562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500" y="3378200"/>
            <a:ext cx="5600700" cy="584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3900" y="4254500"/>
            <a:ext cx="6337300" cy="331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시대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상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트렌드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배달앱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이용자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감소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     (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최근엔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무료배달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경쟁으로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조금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회복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고물가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&amp;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고금리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&gt;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불확실성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회피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소비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증가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(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소비횟수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↓,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직접적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정보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/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신뢰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바탕의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소비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1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가구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증가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흑백요리사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열풍으로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인한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미식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관심</a:t>
            </a:r>
            <a:r>
              <a:rPr lang="en-US" sz="25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SB AggroOTF Light"/>
              </a:rPr>
              <a:t>상승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25700" y="9779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시장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분석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_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소비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트렌드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48400" y="9372600"/>
            <a:ext cx="8407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SB AggroOTF Light"/>
              </a:rPr>
              <a:t>https://retailtalk.co.kr/Trend/?bmode=view&amp;idx=19171458</a:t>
            </a:r>
          </a:p>
          <a:p>
            <a:pPr lvl="0" algn="ctr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SB AggroOTF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47100" y="3111500"/>
            <a:ext cx="10375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SB AggroOTF Light"/>
              </a:rPr>
              <a:t>https://m.edaily.co.kr/News/Read?newsId=01161126639052920&amp;mediaCodeNo=257</a:t>
            </a:r>
          </a:p>
          <a:p>
            <a:pPr lvl="0" algn="ctr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SB AggroOTF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22300"/>
            <a:ext cx="17145000" cy="947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743200"/>
            <a:ext cx="17145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102600" y="6197600"/>
            <a:ext cx="6934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8267700"/>
            <a:ext cx="6489700" cy="648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200" y="5918200"/>
            <a:ext cx="4432300" cy="346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2971800"/>
            <a:ext cx="4038600" cy="641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700" y="2971800"/>
            <a:ext cx="4381500" cy="281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63400" y="4483100"/>
            <a:ext cx="6337300" cy="342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빅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3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브랜드의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하락세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도미노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=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성장세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유지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피자헛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미스터피자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=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하락세</a:t>
            </a:r>
          </a:p>
          <a:p>
            <a:pPr lvl="0" algn="l">
              <a:lnSpc>
                <a:spcPct val="1244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시장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경쟁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심화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‘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가성비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’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중저가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피자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브랜드들의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인기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냉동피자의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품질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향상</a:t>
            </a:r>
          </a:p>
          <a:p>
            <a:pPr lvl="0" algn="l">
              <a:lnSpc>
                <a:spcPct val="1244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1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인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피자의</a:t>
            </a:r>
            <a:r>
              <a:rPr lang="en-US" sz="26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SB AggroOTF Light"/>
              </a:rPr>
              <a:t>인기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28900" y="9779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시장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분석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_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피자시장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트렌드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06400"/>
            <a:ext cx="1638300" cy="163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100" y="317500"/>
            <a:ext cx="1638300" cy="1638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42900" y="6858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53000" y="9728200"/>
            <a:ext cx="7467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https://www.mhns.co.kr/news/articleView.html?idxno=553957</a:t>
            </a:r>
          </a:p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800" y="9474200"/>
            <a:ext cx="7467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SB AggroOTF Light"/>
              </a:rPr>
              <a:t>https://www.thescoop.co.kr/news/articleView.html?idxno=302497</a:t>
            </a:r>
          </a:p>
          <a:p>
            <a:pPr lvl="0" algn="ctr">
              <a:lnSpc>
                <a:spcPct val="99600"/>
              </a:lnSpc>
            </a:pPr>
            <a:endParaRPr lang="en-US" sz="1400" b="0" i="0" u="none" strike="noStrike">
              <a:solidFill>
                <a:srgbClr val="000000"/>
              </a:solidFill>
              <a:latin typeface="SB AggroOTF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36600"/>
            <a:ext cx="166243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74900"/>
            <a:ext cx="16484600" cy="254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87400" y="2603500"/>
          <a:ext cx="16306800" cy="7073900"/>
        </p:xfrm>
        <a:graphic>
          <a:graphicData uri="http://schemas.openxmlformats.org/drawingml/2006/table">
            <a:tbl>
              <a:tblPr/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도미노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피자헛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반올림</a:t>
                      </a:r>
                      <a:r>
                        <a:rPr lang="en-US" sz="2300" b="0" i="0" u="none" strike="noStrike">
                          <a:solidFill>
                            <a:srgbClr val="FFFFFF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피자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피자스쿨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고피자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포지셔닝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프리미엄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배달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전문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브랜드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프리미엄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피자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레스토랑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가성비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프리미엄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저가형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가성비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피자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1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인용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피자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전문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가격대</a:t>
                      </a:r>
                      <a:r>
                        <a:rPr lang="en-US" sz="2300" b="0" i="0" u="none" strike="noStrike">
                          <a:solidFill>
                            <a:srgbClr val="FFFFFF"/>
                          </a:solidFill>
                          <a:latin typeface="SB AggroOTF Light"/>
                        </a:rPr>
                        <a:t> (L</a:t>
                      </a: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기준</a:t>
                      </a:r>
                      <a:r>
                        <a:rPr lang="en-US" sz="2300" b="0" i="0" u="none" strike="noStrike">
                          <a:solidFill>
                            <a:srgbClr val="FFFFFF"/>
                          </a:solidFill>
                          <a:latin typeface="SB AggroOTF Light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23,900~36,900\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23,900~36,900\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19,900~30,900\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8,900~15,900\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8,900~15,900\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대상</a:t>
                      </a:r>
                      <a:r>
                        <a:rPr lang="en-US" sz="2300" b="0" i="0" u="none" strike="noStrike">
                          <a:solidFill>
                            <a:srgbClr val="FFFFFF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잠재고객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20-30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배달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중심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가족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단위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연령층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가성비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중시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토핑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양과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맛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중시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학생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저가형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피자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선호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1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인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가구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혼밥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제품</a:t>
                      </a:r>
                      <a:r>
                        <a:rPr lang="en-US" sz="2300" b="0" i="0" u="none" strike="noStrike">
                          <a:solidFill>
                            <a:srgbClr val="FFFFFF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수</a:t>
                      </a:r>
                      <a:r>
                        <a:rPr lang="en-US" sz="2300" b="0" i="0" u="none" strike="noStrike">
                          <a:solidFill>
                            <a:srgbClr val="FFFFFF"/>
                          </a:solidFill>
                          <a:latin typeface="SB AggroOTF Light"/>
                        </a:rPr>
                        <a:t> (</a:t>
                      </a: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피자</a:t>
                      </a:r>
                      <a:r>
                        <a:rPr lang="en-US" sz="2300" b="0" i="0" u="none" strike="noStrike">
                          <a:solidFill>
                            <a:srgbClr val="FFFFFF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한정</a:t>
                      </a:r>
                      <a:r>
                        <a:rPr lang="en-US" sz="2300" b="0" i="0" u="none" strike="noStrike">
                          <a:solidFill>
                            <a:srgbClr val="FFFFFF"/>
                          </a:solidFill>
                          <a:latin typeface="SB AggroOTF Light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20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27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27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16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시그니처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포테이토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, 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블랙타이거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쉬림프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수퍼슈프림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리치골드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고구마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까르보네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매니악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페퍼로니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마케팅</a:t>
                      </a:r>
                      <a:r>
                        <a:rPr lang="en-US" sz="2300" b="0" i="0" u="none" strike="noStrike">
                          <a:solidFill>
                            <a:srgbClr val="FFFFFF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2300" b="0" i="0" u="none" strike="noStrike">
                          <a:solidFill>
                            <a:srgbClr val="FFFFFF"/>
                          </a:solidFill>
                          <a:ea typeface="SB AggroOTF Light"/>
                        </a:rPr>
                        <a:t>전략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2B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파격적인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할인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혜택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패스트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캐쥬얼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다이닝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매장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확대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피자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퀄리티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강조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저렴한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가격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샵인샵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,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푸드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SB AggroOTF Light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ea typeface="SB AggroOTF Light"/>
                        </a:rPr>
                        <a:t>테크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197100" y="838200"/>
            <a:ext cx="13436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시장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분석</a:t>
            </a:r>
            <a:r>
              <a:rPr lang="en-US" sz="9000" b="0" i="0" u="none" strike="noStrike" spc="-200">
                <a:solidFill>
                  <a:srgbClr val="CD0023"/>
                </a:solidFill>
                <a:latin typeface="SB AggroOTF Bold"/>
              </a:rPr>
              <a:t>_</a:t>
            </a:r>
            <a:r>
              <a:rPr lang="ko-KR" sz="9000" b="0" i="0" u="none" strike="noStrike" spc="-200">
                <a:solidFill>
                  <a:srgbClr val="CD0023"/>
                </a:solidFill>
                <a:ea typeface="SB AggroOTF Bold"/>
              </a:rPr>
              <a:t>경쟁사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93700"/>
            <a:ext cx="1562100" cy="163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304800"/>
            <a:ext cx="1638300" cy="1638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2900" y="6731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B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-1473200"/>
            <a:ext cx="7670800" cy="7670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0" y="304800"/>
            <a:ext cx="6908800" cy="690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800" y="520700"/>
            <a:ext cx="6451600" cy="645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5400" y="1168400"/>
            <a:ext cx="5880100" cy="5168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04800"/>
            <a:ext cx="6908800" cy="690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20700"/>
            <a:ext cx="6451600" cy="645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2095500"/>
            <a:ext cx="6172200" cy="2425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0" y="4787900"/>
            <a:ext cx="6172200" cy="115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7302500"/>
            <a:ext cx="16344900" cy="288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500" y="7467600"/>
            <a:ext cx="15900400" cy="254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" y="393700"/>
            <a:ext cx="1562100" cy="1638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41500" y="7988300"/>
            <a:ext cx="183769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할인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프로모션에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관심이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많은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유형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도미노의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높은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브랜드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인지도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&gt;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저관여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소비자들에게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우선적인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선택지</a:t>
            </a:r>
            <a:endParaRPr lang="en-US" sz="2900" b="0" i="0" u="none" strike="noStrike">
              <a:solidFill>
                <a:srgbClr val="000000"/>
              </a:solidFill>
              <a:latin typeface="SB AggroOTF Light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2900" b="0" i="0" u="none" strike="noStrike">
              <a:solidFill>
                <a:srgbClr val="000000"/>
              </a:solidFill>
              <a:latin typeface="SB AggroOTF Light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신메뉴에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대한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큰</a:t>
            </a:r>
            <a:r>
              <a:rPr lang="en-US" sz="2900" b="0" i="0" u="none" strike="noStrike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2900" b="0" i="0" u="none" strike="noStrike">
                <a:solidFill>
                  <a:srgbClr val="000000"/>
                </a:solidFill>
                <a:ea typeface="SB AggroOTF Light"/>
              </a:rPr>
              <a:t>관심도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100" y="304800"/>
            <a:ext cx="1638300" cy="1638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42900" y="673100"/>
            <a:ext cx="151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200">
                <a:solidFill>
                  <a:srgbClr val="CD0023"/>
                </a:solidFill>
                <a:latin typeface="ChunkFive-Roman"/>
              </a:rPr>
              <a:t>08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5300" y="825500"/>
            <a:ext cx="5422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CD0023"/>
                </a:solidFill>
                <a:ea typeface="SB AggroOTF Bold"/>
              </a:rPr>
              <a:t>시장분석</a:t>
            </a:r>
            <a:r>
              <a:rPr lang="en-US" sz="4200" b="0" i="0" u="none" strike="noStrike" spc="-100">
                <a:solidFill>
                  <a:srgbClr val="CD0023"/>
                </a:solidFill>
                <a:latin typeface="SB AggroOTF Bold"/>
              </a:rPr>
              <a:t>_</a:t>
            </a:r>
            <a:r>
              <a:rPr lang="ko-KR" sz="4200" b="0" i="0" u="none" strike="noStrike" spc="-100">
                <a:solidFill>
                  <a:srgbClr val="CD0023"/>
                </a:solidFill>
                <a:ea typeface="SB AggroOTF Bold"/>
              </a:rPr>
              <a:t>소비자</a:t>
            </a:r>
            <a:r>
              <a:rPr lang="en-US" sz="4200" b="0" i="0" u="none" strike="noStrike" spc="-100">
                <a:solidFill>
                  <a:srgbClr val="CD0023"/>
                </a:solidFill>
                <a:latin typeface="SB AggroOTF Bold"/>
              </a:rPr>
              <a:t> </a:t>
            </a:r>
            <a:r>
              <a:rPr lang="ko-KR" sz="4200" b="0" i="0" u="none" strike="noStrike" spc="-100">
                <a:solidFill>
                  <a:srgbClr val="CD0023"/>
                </a:solidFill>
                <a:ea typeface="SB AggroOTF Bold"/>
              </a:rPr>
              <a:t>조사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1923</Words>
  <Application>Microsoft Office PowerPoint</Application>
  <PresentationFormat>사용자 지정</PresentationFormat>
  <Paragraphs>339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SB AggroOTF Medium</vt:lpstr>
      <vt:lpstr>SB AggroOTF Light</vt:lpstr>
      <vt:lpstr>ChunkFive-Roman</vt:lpstr>
      <vt:lpstr>Calibri</vt:lpstr>
      <vt:lpstr>SB AggroOTF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3</cp:revision>
  <dcterms:created xsi:type="dcterms:W3CDTF">2006-08-16T00:00:00Z</dcterms:created>
  <dcterms:modified xsi:type="dcterms:W3CDTF">2024-12-22T12:27:45Z</dcterms:modified>
</cp:coreProperties>
</file>